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6" r:id="rId2"/>
    <p:sldId id="771" r:id="rId3"/>
    <p:sldId id="783" r:id="rId4"/>
    <p:sldId id="784" r:id="rId5"/>
    <p:sldId id="808" r:id="rId6"/>
    <p:sldId id="809" r:id="rId7"/>
    <p:sldId id="810" r:id="rId8"/>
    <p:sldId id="811" r:id="rId9"/>
    <p:sldId id="785" r:id="rId10"/>
    <p:sldId id="773" r:id="rId11"/>
    <p:sldId id="786" r:id="rId12"/>
    <p:sldId id="787" r:id="rId13"/>
    <p:sldId id="788" r:id="rId14"/>
    <p:sldId id="789" r:id="rId15"/>
    <p:sldId id="790" r:id="rId16"/>
    <p:sldId id="791" r:id="rId17"/>
    <p:sldId id="713" r:id="rId18"/>
    <p:sldId id="705" r:id="rId19"/>
    <p:sldId id="792" r:id="rId20"/>
    <p:sldId id="793" r:id="rId21"/>
    <p:sldId id="794" r:id="rId22"/>
    <p:sldId id="795" r:id="rId23"/>
    <p:sldId id="748" r:id="rId24"/>
    <p:sldId id="749" r:id="rId25"/>
    <p:sldId id="750" r:id="rId26"/>
    <p:sldId id="714" r:id="rId27"/>
    <p:sldId id="719" r:id="rId28"/>
    <p:sldId id="796" r:id="rId29"/>
    <p:sldId id="746" r:id="rId30"/>
    <p:sldId id="747" r:id="rId31"/>
    <p:sldId id="799" r:id="rId32"/>
    <p:sldId id="774" r:id="rId33"/>
    <p:sldId id="777" r:id="rId34"/>
    <p:sldId id="778" r:id="rId35"/>
    <p:sldId id="779" r:id="rId36"/>
    <p:sldId id="780" r:id="rId37"/>
    <p:sldId id="797" r:id="rId38"/>
    <p:sldId id="798" r:id="rId39"/>
    <p:sldId id="803" r:id="rId40"/>
    <p:sldId id="800" r:id="rId41"/>
    <p:sldId id="729" r:id="rId42"/>
    <p:sldId id="716" r:id="rId4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72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2017/11/15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科学问题：不同的微生物基因组注释和比较工具会得到不一致的注释结果，人工比较这些注释结果很费时费力。针对于三种类型的注释差别，我们提出了对应的方法来消除这些差异，</a:t>
            </a:r>
            <a:endParaRPr kumimoji="1" lang="en-GB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410261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image" Target="../media/image9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jpe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3.png"/><Relationship Id="rId7" Type="http://schemas.openxmlformats.org/officeDocument/2006/relationships/image" Target="../media/image110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Relationship Id="rId9" Type="http://schemas.openxmlformats.org/officeDocument/2006/relationships/image" Target="../media/image11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dirty="0" smtClean="0">
                <a:solidFill>
                  <a:srgbClr val="000099"/>
                </a:solidFill>
                <a:latin typeface="黑体"/>
                <a:ea typeface="黑体"/>
              </a:rPr>
              <a:t>高效查询</a:t>
            </a: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分析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33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医学大数据分析</a:t>
            </a:r>
            <a:endParaRPr lang="zh-CN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GB" dirty="0" smtClean="0"/>
              <a:t>医学数据的爆发式增长</a:t>
            </a:r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2077656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科学问题</a:t>
            </a:r>
            <a:r>
              <a:rPr lang="zh-CN" altLang="en-US" sz="2400" kern="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:</a:t>
            </a:r>
            <a:endParaRPr lang="en-GB" altLang="zh-CN" sz="2400" kern="0" noProof="0" dirty="0" smtClean="0">
              <a:solidFill>
                <a:schemeClr val="tx1">
                  <a:lumMod val="95000"/>
                  <a:lumOff val="5000"/>
                </a:schemeClr>
              </a:solidFill>
              <a:latin typeface="Arial Unicode MS" pitchFamily="34" charset="-122"/>
            </a:endParaRPr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发现规律；          </a:t>
            </a:r>
            <a:r>
              <a:rPr lang="en-GB" altLang="zh-CN" sz="2000" dirty="0" smtClean="0"/>
              <a:t>    </a:t>
            </a:r>
          </a:p>
          <a:p>
            <a:pPr marL="800100" lvl="1" indent="-342900">
              <a:buFont typeface="Symbol" charset="2"/>
              <a:buChar char="-"/>
            </a:pPr>
            <a:r>
              <a:rPr lang="zh-CN" altLang="en-GB" sz="2000" dirty="0" smtClean="0"/>
              <a:t>建立基因型和表型的关系</a:t>
            </a:r>
            <a:r>
              <a:rPr lang="zh-CN" altLang="en-US" sz="2000" dirty="0" smtClean="0"/>
              <a:t>；</a:t>
            </a:r>
            <a:endParaRPr lang="en-GB" altLang="zh-CN" sz="2000" dirty="0" smtClean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理解疾病发生</a:t>
            </a:r>
            <a:r>
              <a:rPr lang="zh-CN" altLang="en-US" sz="2000" dirty="0"/>
              <a:t>、发展过程</a:t>
            </a:r>
            <a:r>
              <a:rPr lang="zh-CN" altLang="zh-CN" sz="2000" dirty="0"/>
              <a:t>；</a:t>
            </a:r>
            <a:endParaRPr lang="en-GB" altLang="zh-CN" sz="2000" dirty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最终进行精准诊断</a:t>
            </a:r>
            <a:r>
              <a:rPr lang="zh-CN" altLang="en-US" sz="2000" dirty="0"/>
              <a:t>、治疗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预后结果、</a:t>
            </a:r>
            <a:r>
              <a:rPr lang="zh-CN" altLang="en-GB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功能实验、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稳健性和独立数据集的验证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Unicode MS" pitchFamily="34" charset="-122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755576" y="2118133"/>
            <a:ext cx="2232000" cy="2174963"/>
            <a:chOff x="755576" y="2062512"/>
            <a:chExt cx="2232000" cy="2174963"/>
          </a:xfrm>
        </p:grpSpPr>
        <p:sp>
          <p:nvSpPr>
            <p:cNvPr id="26" name="折角形 25"/>
            <p:cNvSpPr/>
            <p:nvPr/>
          </p:nvSpPr>
          <p:spPr>
            <a:xfrm>
              <a:off x="1768143" y="2564904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3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endParaRPr kumimoji="1" lang="zh-CN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折角形 26"/>
            <p:cNvSpPr/>
            <p:nvPr/>
          </p:nvSpPr>
          <p:spPr>
            <a:xfrm>
              <a:off x="1261860" y="2310518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2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折角形 27"/>
            <p:cNvSpPr/>
            <p:nvPr/>
          </p:nvSpPr>
          <p:spPr>
            <a:xfrm>
              <a:off x="755576" y="2062512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</a:rPr>
                <a:t>病例 </a:t>
              </a:r>
              <a:r>
                <a:rPr kumimoji="1" lang="en-US" altLang="zh-CN" sz="1200" dirty="0" smtClean="0">
                  <a:solidFill>
                    <a:srgbClr val="000000"/>
                  </a:solidFill>
                </a:rPr>
                <a:t>1</a:t>
              </a:r>
              <a:endParaRPr kumimoji="1" lang="en-GB" altLang="zh-CN" sz="1200" dirty="0" smtClean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3635896" y="2024816"/>
            <a:ext cx="2269027" cy="2268280"/>
            <a:chOff x="-6733256" y="3284984"/>
            <a:chExt cx="2629027" cy="2520280"/>
          </a:xfrm>
        </p:grpSpPr>
        <p:pic>
          <p:nvPicPr>
            <p:cNvPr id="29" name="图片 28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33256" y="328498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0" name="图片 29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73216" y="3717032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1" name="图片 30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941168" y="400506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37" name="组 36"/>
          <p:cNvGrpSpPr/>
          <p:nvPr/>
        </p:nvGrpSpPr>
        <p:grpSpPr>
          <a:xfrm>
            <a:off x="6372200" y="2025000"/>
            <a:ext cx="2268000" cy="2268096"/>
            <a:chOff x="-6373216" y="3068960"/>
            <a:chExt cx="2640905" cy="2664096"/>
          </a:xfrm>
        </p:grpSpPr>
        <p:pic>
          <p:nvPicPr>
            <p:cNvPr id="33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6373216" y="3068960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4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941168" y="3501008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6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509120" y="3933056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755576" y="15991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病例：文本</a:t>
            </a:r>
            <a:endParaRPr kumimoji="1" lang="zh-CN" altLang="en-US" sz="24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635896" y="15991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影像学：图片</a:t>
            </a:r>
            <a:endParaRPr kumimoji="1" lang="zh-CN" altLang="en-US" sz="24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6372200" y="15567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基因组学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="" xmlns:p14="http://schemas.microsoft.com/office/powerpoint/2010/main" val="38355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</a:t>
            </a:r>
            <a:r>
              <a:rPr lang="zh-CN" altLang="en-GB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分析</a:t>
            </a:r>
            <a:r>
              <a:rPr lang="en-GB" altLang="zh-CN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/>
            </a:r>
            <a:br>
              <a:rPr lang="en-GB" altLang="zh-CN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</a:b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411760" y="83671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kern="0" dirty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自动化</a:t>
            </a:r>
            <a:r>
              <a:rPr kumimoji="1" lang="zh-CN" altLang="en-US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的微生物基因组注释</a:t>
            </a:r>
            <a:r>
              <a:rPr kumimoji="1" lang="zh-CN" altLang="en-GB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工具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1" y="1412776"/>
            <a:ext cx="2593125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804" y="3573016"/>
            <a:ext cx="2581132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graphicFrame>
        <p:nvGraphicFramePr>
          <p:cNvPr id="8" name="Group 6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49077373"/>
              </p:ext>
            </p:extLst>
          </p:nvPr>
        </p:nvGraphicFramePr>
        <p:xfrm>
          <a:off x="395536" y="1412776"/>
          <a:ext cx="4572000" cy="1950720"/>
        </p:xfrm>
        <a:graphic>
          <a:graphicData uri="http://schemas.openxmlformats.org/drawingml/2006/table">
            <a:tbl>
              <a:tblPr/>
              <a:tblGrid>
                <a:gridCol w="1475656"/>
                <a:gridCol w="1584176"/>
                <a:gridCol w="1512168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Text variant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proteins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gene activator and regulatory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subunit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putative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protein activator and regulatory subunit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Synonym and abbreviation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RIP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Membrane-associated zinc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Function expression variant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transformation system protein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Predicted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amidophosphoribosyltransferases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 descr="无标题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978000"/>
            <a:ext cx="4876799" cy="2880000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5652120" y="6536377"/>
            <a:ext cx="3131840" cy="276999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Liu et al. </a:t>
            </a:r>
            <a:r>
              <a:rPr kumimoji="1" lang="en-US" altLang="zh-CN" sz="1200" dirty="0">
                <a:solidFill>
                  <a:srgbClr val="FF0000"/>
                </a:solidFill>
              </a:rPr>
              <a:t>BMC Bioinformatics </a:t>
            </a:r>
            <a:r>
              <a:rPr kumimoji="1" lang="en-US" altLang="zh-CN" sz="1200" dirty="0"/>
              <a:t>2013, 14:</a:t>
            </a:r>
            <a:r>
              <a:rPr kumimoji="1" lang="en-US" altLang="zh-CN" sz="1200" dirty="0" smtClean="0"/>
              <a:t>172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40152" y="5661248"/>
            <a:ext cx="23134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该方法取得了很好的</a:t>
            </a:r>
            <a:endParaRPr kumimoji="1" lang="en-GB" altLang="zh-CN" sz="1600" dirty="0" smtClean="0"/>
          </a:p>
          <a:p>
            <a:r>
              <a:rPr kumimoji="1" lang="zh-CN" altLang="en-US" sz="1600" dirty="0" smtClean="0"/>
              <a:t>跨物种通用性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95536" y="6273224"/>
            <a:ext cx="21082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将自动化比较结果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从</a:t>
            </a:r>
            <a:r>
              <a:rPr kumimoji="1" lang="en-US" altLang="zh-CN" sz="1600" dirty="0" smtClean="0"/>
              <a:t>45%</a:t>
            </a:r>
            <a:r>
              <a:rPr kumimoji="1" lang="zh-CN" altLang="en-US" sz="1600" dirty="0" smtClean="0"/>
              <a:t>提高到</a:t>
            </a:r>
            <a:r>
              <a:rPr kumimoji="1" lang="en-US" altLang="zh-CN" sz="1600" dirty="0" smtClean="0"/>
              <a:t>87%</a:t>
            </a:r>
            <a:endParaRPr kumimoji="1"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5536" y="3356992"/>
            <a:ext cx="4968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不同的微生物基因组注释会得</a:t>
            </a:r>
            <a:r>
              <a:rPr kumimoji="1" lang="zh-CN" altLang="en-US" sz="1600" dirty="0"/>
              <a:t>到</a:t>
            </a:r>
            <a:r>
              <a:rPr kumimoji="1" lang="zh-CN" altLang="en-US" sz="1600" dirty="0" smtClean="0"/>
              <a:t>不一致的注释结果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人工比较这些注释结果很费时费力</a:t>
            </a:r>
            <a:endParaRPr kumimoji="1"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</a:t>
            </a:r>
            <a:r>
              <a:rPr lang="en-US" altLang="zh-CN" dirty="0" smtClean="0"/>
              <a:t>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357256" y="885350"/>
            <a:ext cx="510317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大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数据计算的理论与算法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数据科学与计算智能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067" y="4733124"/>
            <a:ext cx="4293029" cy="141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0878" y="1334449"/>
            <a:ext cx="4821324" cy="268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596" y="4243336"/>
            <a:ext cx="8136904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复杂系统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规律与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机理；定性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与定量结合的数据分析科学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282547" y="6237160"/>
            <a:ext cx="438468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数据在发现规律，形成知识中的作用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10"/>
          <p:cNvGrpSpPr/>
          <p:nvPr/>
        </p:nvGrpSpPr>
        <p:grpSpPr>
          <a:xfrm>
            <a:off x="241300" y="941794"/>
            <a:ext cx="2962548" cy="3096344"/>
            <a:chOff x="5189586" y="1196752"/>
            <a:chExt cx="4134314" cy="47525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0" name="下箭头 19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下箭头 20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7542" y="4643446"/>
            <a:ext cx="3715149" cy="218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3314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30584" y="4714965"/>
            <a:ext cx="1265658" cy="142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6103" y="4714965"/>
            <a:ext cx="18764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77343" y="493515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：新型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计算技术与系统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505060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低功耗自旋类脑计算器件及系统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基于自旋电子的新型存储方法与类脑芯片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类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脑计算机的系统软件与编程方法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类脑与传统</a:t>
            </a:r>
            <a:r>
              <a:rPr lang="en-US" altLang="zh-CN" sz="1600" b="1" dirty="0" smtClean="0">
                <a:solidFill>
                  <a:schemeClr val="tx1"/>
                </a:solidFill>
                <a:ea typeface="黑体" pitchFamily="49" charset="-122"/>
              </a:rPr>
              <a:t>IT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混合结构的计算体系结构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人机协作的新型计算模式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众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包、群体智慧、人机协作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高效的人机系统及算法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377" y="4974652"/>
            <a:ext cx="2065145" cy="108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351467" y="6058935"/>
            <a:ext cx="21540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/>
              <a:t>自旋</a:t>
            </a:r>
            <a:r>
              <a:rPr kumimoji="0" lang="zh-CN" altLang="en-US" sz="1600" b="1" dirty="0" smtClean="0"/>
              <a:t>非易失存储器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与神经网络</a:t>
            </a:r>
            <a:r>
              <a:rPr kumimoji="0" lang="zh-CN" altLang="en-US" sz="1600" b="1" dirty="0"/>
              <a:t>电路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2849546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存算联动的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自旋逻辑器件</a:t>
            </a:r>
            <a:endParaRPr kumimoji="0" lang="zh-CN" altLang="en-US" sz="1600" b="1" dirty="0"/>
          </a:p>
        </p:txBody>
      </p:sp>
      <p:sp>
        <p:nvSpPr>
          <p:cNvPr id="17" name="右箭头 16"/>
          <p:cNvSpPr/>
          <p:nvPr/>
        </p:nvSpPr>
        <p:spPr bwMode="auto">
          <a:xfrm>
            <a:off x="2505494" y="5392166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4255483" y="5414881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4589112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新型类脑计算系统</a:t>
            </a:r>
            <a:endParaRPr kumimoji="0" lang="zh-CN" altLang="en-US" sz="1600" b="1" dirty="0"/>
          </a:p>
        </p:txBody>
      </p:sp>
      <p:sp>
        <p:nvSpPr>
          <p:cNvPr id="20" name="右箭头 19"/>
          <p:cNvSpPr/>
          <p:nvPr/>
        </p:nvSpPr>
        <p:spPr bwMode="auto">
          <a:xfrm>
            <a:off x="6343715" y="5403072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6677344" y="6039335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混合结构的</a:t>
            </a:r>
            <a:r>
              <a:rPr kumimoji="0" lang="en-US" altLang="zh-CN" sz="1600" b="1" dirty="0" smtClean="0"/>
              <a:t/>
            </a:r>
            <a:br>
              <a:rPr kumimoji="0" lang="en-US" altLang="zh-CN" sz="1600" b="1" dirty="0" smtClean="0"/>
            </a:br>
            <a:r>
              <a:rPr kumimoji="0" lang="zh-CN" altLang="en-US" sz="1600" b="1" dirty="0" smtClean="0"/>
              <a:t>计算体系结构</a:t>
            </a:r>
            <a:endParaRPr kumimoji="0" lang="zh-CN" altLang="en-US" sz="16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4357" y="4987701"/>
            <a:ext cx="1465276" cy="113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160" y="501839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存算联动的大规模分布式实时计算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大规模资源的管理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实时数据的处理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深度优化的高效图计算系统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32" name="下箭头 31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下箭头 32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右箭头 33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263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47496" y="2200624"/>
            <a:ext cx="1796504" cy="132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3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认知原理与仿真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5390232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66BBB19-63E6-41D5-A2FF-139A0E1CCBC3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212976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数据驱动的脑高层认知功能模拟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多模态信息处理与抽象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学习与推理等思维方式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与大规模知识关联与管理的交叉融合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多尺度的脑解析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建立脑神经大数据分析平台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脑微结构的重建与可视化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3456384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脑与感觉器官功能仿真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视觉系统的抽象模型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与媒体理解的交叉融合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00958" y="874820"/>
            <a:ext cx="1319043" cy="13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4499482"/>
            <a:ext cx="8104187" cy="22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16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21" name="下箭头 20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下箭头 21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6" name="灯片编号占位符 35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868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4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</a:t>
            </a:r>
            <a:r>
              <a:rPr lang="zh-CN" altLang="en-US" sz="3600" b="1" dirty="0">
                <a:solidFill>
                  <a:srgbClr val="C00000"/>
                </a:solidFill>
              </a:rPr>
              <a:t>机系统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与应用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1231663"/>
            <a:ext cx="5400600" cy="10341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研制机脑系统</a:t>
            </a: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结合领域应用（社会、工业、交通、医疗）</a:t>
            </a:r>
            <a:endParaRPr lang="en-US" altLang="zh-CN" sz="18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91492" y="2350987"/>
            <a:ext cx="4506481" cy="185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19090" y="4967753"/>
            <a:ext cx="23701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目前的计算构架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重点在系统近似优化与实时处理，机脑样机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1.0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2017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3192428" y="4951878"/>
            <a:ext cx="24542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存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算联动的混合计算架构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部分任务迁移到类脑器件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2020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5843698" y="4950291"/>
            <a:ext cx="2454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新型、高效、低功耗的数据智能计算系统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2025</a:t>
            </a: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6" name="文本框 23"/>
          <p:cNvSpPr txBox="1">
            <a:spLocks noChangeArrowheads="1"/>
          </p:cNvSpPr>
          <p:nvPr/>
        </p:nvSpPr>
        <p:spPr bwMode="auto">
          <a:xfrm>
            <a:off x="500028" y="5958403"/>
            <a:ext cx="79756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900" b="1" dirty="0" smtClean="0">
                <a:solidFill>
                  <a:srgbClr val="000090"/>
                </a:solidFill>
                <a:latin typeface="宋体" charset="-122"/>
              </a:rPr>
              <a:t>三个阶段</a:t>
            </a:r>
            <a:endParaRPr kumimoji="0" lang="fr-FR" altLang="zh-CN" sz="1900" b="1" dirty="0">
              <a:solidFill>
                <a:srgbClr val="000090"/>
              </a:solidFill>
              <a:latin typeface="宋体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2983288" y="5282737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640498" y="5266276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241300" y="1142984"/>
            <a:ext cx="2962548" cy="3096344"/>
            <a:chOff x="5189586" y="1196752"/>
            <a:chExt cx="4134314" cy="47525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下箭头 23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右箭头 24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626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42079</TotalTime>
  <Words>4007</Words>
  <Application>Microsoft Macintosh PowerPoint</Application>
  <PresentationFormat>全屏显示(4:3)</PresentationFormat>
  <Paragraphs>679</Paragraphs>
  <Slides>42</Slides>
  <Notes>10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方向1： 数据科学与计算智能</vt:lpstr>
      <vt:lpstr>方向2：新型计算技术与系统</vt:lpstr>
      <vt:lpstr>方向3：脑认知原理与仿真</vt:lpstr>
      <vt:lpstr>方向4：脑机系统与应用</vt:lpstr>
      <vt:lpstr>大数据的政策与引导：国家大力支持</vt:lpstr>
      <vt:lpstr>幻灯片 10</vt:lpstr>
      <vt:lpstr>幻灯片 11</vt:lpstr>
      <vt:lpstr>幻灯片 12</vt:lpstr>
      <vt:lpstr>幻灯片 13</vt:lpstr>
      <vt:lpstr>回答“可计算”问题(1)</vt:lpstr>
      <vt:lpstr>回答“可计算”问题(2)</vt:lpstr>
      <vt:lpstr>回答“可计算”问题(3)</vt:lpstr>
      <vt:lpstr>幻灯片 17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26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32</vt:lpstr>
      <vt:lpstr>如一：面向公共事件的示范应用</vt:lpstr>
      <vt:lpstr>幻灯片 34</vt:lpstr>
      <vt:lpstr>幻灯片 35</vt:lpstr>
      <vt:lpstr>幻灯片 36</vt:lpstr>
      <vt:lpstr>如四：人类行为预测</vt:lpstr>
      <vt:lpstr>如四：基于微博数据的群体行为预测</vt:lpstr>
      <vt:lpstr>如五：医学大数据分析</vt:lpstr>
      <vt:lpstr>如五：医学大数据分析 </vt:lpstr>
      <vt:lpstr>Acknowledgements</vt:lpstr>
      <vt:lpstr>幻灯片 42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4267</cp:revision>
  <dcterms:created xsi:type="dcterms:W3CDTF">2010-07-14T15:56:11Z</dcterms:created>
  <dcterms:modified xsi:type="dcterms:W3CDTF">2017-11-15T15:43:07Z</dcterms:modified>
</cp:coreProperties>
</file>